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16"/>
  </p:notesMasterIdLst>
  <p:handoutMasterIdLst>
    <p:handoutMasterId r:id="rId17"/>
  </p:handoutMasterIdLst>
  <p:sldIdLst>
    <p:sldId id="306" r:id="rId4"/>
    <p:sldId id="331" r:id="rId5"/>
    <p:sldId id="332" r:id="rId6"/>
    <p:sldId id="339" r:id="rId7"/>
    <p:sldId id="328" r:id="rId8"/>
    <p:sldId id="341" r:id="rId9"/>
    <p:sldId id="343" r:id="rId10"/>
    <p:sldId id="335" r:id="rId11"/>
    <p:sldId id="337" r:id="rId12"/>
    <p:sldId id="347" r:id="rId13"/>
    <p:sldId id="345" r:id="rId14"/>
    <p:sldId id="307" r:id="rId15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13" d="100"/>
          <a:sy n="113" d="100"/>
        </p:scale>
        <p:origin x="83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60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45355" cy="467522"/>
          </a:xfrm>
          <a:prstGeom prst="rect">
            <a:avLst/>
          </a:prstGeom>
        </p:spPr>
        <p:txBody>
          <a:bodyPr vert="horz" lIns="91585" tIns="45793" rIns="91585" bIns="457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31" y="2"/>
            <a:ext cx="3045355" cy="467522"/>
          </a:xfrm>
          <a:prstGeom prst="rect">
            <a:avLst/>
          </a:prstGeom>
        </p:spPr>
        <p:txBody>
          <a:bodyPr vert="horz" lIns="91585" tIns="45793" rIns="91585" bIns="45793" rtlCol="0"/>
          <a:lstStyle>
            <a:lvl1pPr algn="r">
              <a:defRPr sz="1200"/>
            </a:lvl1pPr>
          </a:lstStyle>
          <a:p>
            <a:fld id="{EA8CC233-B1A1-43B0-B783-B2E9594A4425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44756"/>
            <a:ext cx="3045355" cy="467522"/>
          </a:xfrm>
          <a:prstGeom prst="rect">
            <a:avLst/>
          </a:prstGeom>
        </p:spPr>
        <p:txBody>
          <a:bodyPr vert="horz" lIns="91585" tIns="45793" rIns="91585" bIns="457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31" y="8844756"/>
            <a:ext cx="3045355" cy="467522"/>
          </a:xfrm>
          <a:prstGeom prst="rect">
            <a:avLst/>
          </a:prstGeom>
        </p:spPr>
        <p:txBody>
          <a:bodyPr vert="horz" lIns="91585" tIns="45793" rIns="91585" bIns="45793" rtlCol="0" anchor="b"/>
          <a:lstStyle>
            <a:lvl1pPr algn="r">
              <a:defRPr sz="1200"/>
            </a:lvl1pPr>
          </a:lstStyle>
          <a:p>
            <a:fld id="{EEB07DC5-FC39-43A1-895C-77E10219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27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25" tIns="46664" rIns="93325" bIns="466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2" y="0"/>
            <a:ext cx="3044719" cy="465614"/>
          </a:xfrm>
          <a:prstGeom prst="rect">
            <a:avLst/>
          </a:prstGeom>
        </p:spPr>
        <p:txBody>
          <a:bodyPr vert="horz" lIns="93325" tIns="46664" rIns="93325" bIns="46664" rtlCol="0"/>
          <a:lstStyle>
            <a:lvl1pPr algn="r">
              <a:defRPr sz="1200"/>
            </a:lvl1pPr>
          </a:lstStyle>
          <a:p>
            <a:fld id="{02AB2F5F-0C84-4263-B96F-980FDF8C67B9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5" tIns="46664" rIns="93325" bIns="466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2"/>
            <a:ext cx="5621020" cy="4190524"/>
          </a:xfrm>
          <a:prstGeom prst="rect">
            <a:avLst/>
          </a:prstGeom>
        </p:spPr>
        <p:txBody>
          <a:bodyPr vert="horz" lIns="93325" tIns="46664" rIns="93325" bIns="466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5614"/>
          </a:xfrm>
          <a:prstGeom prst="rect">
            <a:avLst/>
          </a:prstGeom>
        </p:spPr>
        <p:txBody>
          <a:bodyPr vert="horz" lIns="93325" tIns="46664" rIns="93325" bIns="466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2" y="8845046"/>
            <a:ext cx="3044719" cy="465614"/>
          </a:xfrm>
          <a:prstGeom prst="rect">
            <a:avLst/>
          </a:prstGeom>
        </p:spPr>
        <p:txBody>
          <a:bodyPr vert="horz" lIns="93325" tIns="46664" rIns="93325" bIns="46664" rtlCol="0" anchor="b"/>
          <a:lstStyle>
            <a:lvl1pPr algn="r">
              <a:defRPr sz="1200"/>
            </a:lvl1pPr>
          </a:lstStyle>
          <a:p>
            <a:fld id="{6C460F4C-CF78-47C5-A4FA-89A05A279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4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1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2">
              <a:defRPr/>
            </a:pPr>
            <a:fld id="{2813E7E3-260E-4C69-B429-4CF9D19F7FA8}" type="slidenum">
              <a:rPr lang="en-US">
                <a:solidFill>
                  <a:prstClr val="black"/>
                </a:solidFill>
                <a:latin typeface="Calibri"/>
              </a:rPr>
              <a:pPr defTabSz="914302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4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</a:t>
            </a:r>
            <a:r>
              <a:rPr lang="en-US" baseline="0" dirty="0"/>
              <a:t> for selecting intersection improvements, typically one year project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89C43-99E7-419D-B287-0F8B7C9A7C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5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76200" y="-50678"/>
            <a:ext cx="9296400" cy="1390650"/>
          </a:xfrm>
          <a:prstGeom prst="rect">
            <a:avLst/>
          </a:prstGeom>
          <a:solidFill>
            <a:srgbClr val="0B7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09800"/>
            <a:ext cx="7772400" cy="1295400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defRPr sz="4400" b="1" baseline="0">
                <a:solidFill>
                  <a:srgbClr val="232D89"/>
                </a:solidFill>
                <a:latin typeface="Futura PT Bold" panose="020B0902020204020203" pitchFamily="34" charset="0"/>
              </a:defRPr>
            </a:lvl1pPr>
          </a:lstStyle>
          <a:p>
            <a:r>
              <a:rPr lang="en-US" dirty="0"/>
              <a:t>Welcome to the</a:t>
            </a:r>
            <a:br>
              <a:rPr lang="en-US" dirty="0"/>
            </a:br>
            <a:r>
              <a:rPr lang="en-US" dirty="0"/>
              <a:t>Plumb Lane</a:t>
            </a:r>
            <a:br>
              <a:rPr lang="en-US" dirty="0"/>
            </a:br>
            <a:r>
              <a:rPr lang="en-US" dirty="0"/>
              <a:t>Community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August 21, 2011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781800"/>
            <a:ext cx="9144000" cy="84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815"/>
            <a:ext cx="693561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781800"/>
            <a:ext cx="9144000" cy="84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3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CB5B-74AD-499C-ADB5-CDDEA9C6DEC2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7B94-BFD6-4B46-B488-56DC77A16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8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ABB8-4E4F-423C-BDC1-C8BFCCEFD08B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8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AD00-C1DE-4C57-BFA6-68C7A2C94C36}" type="datetime1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7B94-BFD6-4B46-B488-56DC77A16F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9050"/>
            <a:ext cx="9144000" cy="1314450"/>
          </a:xfrm>
          <a:prstGeom prst="rect">
            <a:avLst/>
          </a:prstGeom>
          <a:solidFill>
            <a:srgbClr val="0B7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55" y="-35687"/>
            <a:ext cx="1063645" cy="13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7EB0-D409-4EF5-AE32-2FF12C51BC23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D48D-B17B-476D-AEA2-89F4C356E6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5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jhale@rtcwasho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705100" y="6069874"/>
            <a:ext cx="3276600" cy="927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i="1" dirty="0">
                <a:solidFill>
                  <a:schemeClr val="bg1"/>
                </a:solidFill>
              </a:rPr>
              <a:t> April 20, 2018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1" descr="F_RTC MPO logo for letter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590"/>
            <a:ext cx="8153400" cy="121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43052"/>
            <a:ext cx="2812550" cy="3750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49" y="1690552"/>
            <a:ext cx="2639345" cy="2827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4"/>
          <a:stretch/>
        </p:blipFill>
        <p:spPr>
          <a:xfrm>
            <a:off x="4191000" y="4599544"/>
            <a:ext cx="4430045" cy="21640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914400" y="888726"/>
            <a:ext cx="899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City of Sparks &amp; RTC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EC909-B431-428C-B68B-F99616FC21F7}"/>
              </a:ext>
            </a:extLst>
          </p:cNvPr>
          <p:cNvSpPr txBox="1"/>
          <p:nvPr/>
        </p:nvSpPr>
        <p:spPr>
          <a:xfrm>
            <a:off x="503906" y="1628097"/>
            <a:ext cx="4391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Interlocal Cooperative Agreement FY 20</a:t>
            </a:r>
          </a:p>
        </p:txBody>
      </p:sp>
    </p:spTree>
    <p:extLst>
      <p:ext uri="{BB962C8B-B14F-4D97-AF65-F5344CB8AC3E}">
        <p14:creationId xmlns:p14="http://schemas.microsoft.com/office/powerpoint/2010/main" val="15024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1187" b="15170"/>
          <a:stretch>
            <a:fillRect/>
          </a:stretch>
        </p:blipFill>
        <p:spPr bwMode="auto">
          <a:xfrm>
            <a:off x="-1905000" y="-76200"/>
            <a:ext cx="1221105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15702" r="11399" b="20263"/>
          <a:stretch/>
        </p:blipFill>
        <p:spPr>
          <a:xfrm>
            <a:off x="1905000" y="-6247"/>
            <a:ext cx="5044807" cy="68642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5029200"/>
            <a:ext cx="1295400" cy="18288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029199"/>
            <a:ext cx="2327447" cy="1800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 Stop &amp; Connectivity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Locations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2019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2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Elbow Connector 31"/>
          <p:cNvCxnSpPr>
            <a:stCxn id="9" idx="2"/>
          </p:cNvCxnSpPr>
          <p:nvPr/>
        </p:nvCxnSpPr>
        <p:spPr>
          <a:xfrm rot="5400000">
            <a:off x="3908383" y="-346538"/>
            <a:ext cx="757640" cy="6309361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28713" y="4513430"/>
            <a:ext cx="5514975" cy="0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75385" y="1930580"/>
            <a:ext cx="5514975" cy="0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648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Traffic Engineering Project Selection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309" y="1428433"/>
            <a:ext cx="1368742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Local Agency Requests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9826" y="1428433"/>
            <a:ext cx="1447801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Review Traffic Signal Warrants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9121" y="1428433"/>
            <a:ext cx="18288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Establish Project Priorities (TOMS*)</a:t>
            </a:r>
          </a:p>
        </p:txBody>
      </p:sp>
      <p:sp>
        <p:nvSpPr>
          <p:cNvPr id="9" name="Rectangle 8"/>
          <p:cNvSpPr/>
          <p:nvPr/>
        </p:nvSpPr>
        <p:spPr>
          <a:xfrm>
            <a:off x="6690360" y="1438722"/>
            <a:ext cx="1503045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Identify Funding Availability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2685" y="3760299"/>
            <a:ext cx="145161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Consultant Design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99597" y="3733800"/>
            <a:ext cx="1818324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Right of way,       if needed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90360" y="3733800"/>
            <a:ext cx="1503045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Construction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5308" y="3766606"/>
            <a:ext cx="1368742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FY Budget approved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128713" y="3181038"/>
            <a:ext cx="8573" cy="564462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5308" y="4969674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*TOMS (Traffic Operations Committee members include local government staff and NDOT staff</a:t>
            </a:r>
          </a:p>
          <a:p>
            <a:endParaRPr lang="en-US" dirty="0"/>
          </a:p>
          <a:p>
            <a:r>
              <a:rPr lang="en-US" dirty="0"/>
              <a:t>Project scopes range from new signals, adding turn lanes, adding battery back up systems, adding a flashing yellow arrow</a:t>
            </a:r>
          </a:p>
        </p:txBody>
      </p:sp>
    </p:spTree>
    <p:extLst>
      <p:ext uri="{BB962C8B-B14F-4D97-AF65-F5344CB8AC3E}">
        <p14:creationId xmlns:p14="http://schemas.microsoft.com/office/powerpoint/2010/main" val="10795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39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/>
              <a:t>     </a:t>
            </a:r>
            <a:r>
              <a:rPr lang="en-US" sz="4400" dirty="0"/>
              <a:t>Questions &amp; Discussion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181299" y="5870721"/>
            <a:ext cx="2738188" cy="6062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rgbClr val="004FDE"/>
                </a:solidFill>
              </a:rPr>
              <a:t>Thank you!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55271" y="1504779"/>
            <a:ext cx="2738188" cy="12574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8329" y="1646658"/>
            <a:ext cx="2652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Brian Stewart, P.E.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Director of Engineering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4FDE"/>
                </a:solidFill>
                <a:hlinkClick r:id="rId2"/>
              </a:rPr>
              <a:t>bstewart@rtcwashoe.com</a:t>
            </a:r>
            <a:endParaRPr lang="en-US" dirty="0">
              <a:solidFill>
                <a:srgbClr val="004FD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88002"/>
            <a:ext cx="1828800" cy="427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13" y="0"/>
            <a:ext cx="1050087" cy="13141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16232" y="6441821"/>
            <a:ext cx="3675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4FDE"/>
                </a:solidFill>
              </a:rPr>
              <a:t>Your RTC. Our Community.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3381"/>
            <a:ext cx="8229600" cy="309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6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600200"/>
            <a:ext cx="6716268" cy="808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2040 Regional Transportation Plan (RTP)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3756469"/>
            <a:ext cx="5448300" cy="465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Year Regional Transportation Improvement Program (RTIP)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9148" y="4683309"/>
            <a:ext cx="463810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of Projects (POP)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0" y="6248400"/>
            <a:ext cx="3048000" cy="37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Delivery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0" y="5456810"/>
            <a:ext cx="3810000" cy="363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Budget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85900" y="2789810"/>
            <a:ext cx="6324600" cy="509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Year Capital Improvement Program (CIP)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2900" y="711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Project Development Process</a:t>
            </a:r>
          </a:p>
        </p:txBody>
      </p:sp>
      <p:sp>
        <p:nvSpPr>
          <p:cNvPr id="8" name="Down Arrow 7"/>
          <p:cNvSpPr/>
          <p:nvPr/>
        </p:nvSpPr>
        <p:spPr>
          <a:xfrm>
            <a:off x="4495800" y="2501711"/>
            <a:ext cx="304800" cy="2286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495800" y="3420050"/>
            <a:ext cx="304800" cy="2286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495800" y="4385422"/>
            <a:ext cx="304800" cy="2286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495800" y="5152010"/>
            <a:ext cx="304800" cy="2286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495800" y="5931539"/>
            <a:ext cx="304800" cy="2286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9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Project Implementation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7B94-BFD6-4B46-B488-56DC77A16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228600" y="1447800"/>
            <a:ext cx="5181600" cy="5029200"/>
          </a:xfrm>
        </p:spPr>
        <p:txBody>
          <a:bodyPr>
            <a:noAutofit/>
          </a:bodyPr>
          <a:lstStyle/>
          <a:p>
            <a:pPr lvl="1"/>
            <a:r>
              <a:rPr lang="en-US" sz="2300" dirty="0"/>
              <a:t>Projects recommended by RTC TAC and CMAC, approved by RTC Board</a:t>
            </a:r>
          </a:p>
          <a:p>
            <a:pPr lvl="1"/>
            <a:r>
              <a:rPr lang="en-US" sz="2300" dirty="0"/>
              <a:t>Program of Projects reviewed by and input obtained from Reno, Sparks, Washoe County</a:t>
            </a:r>
          </a:p>
          <a:p>
            <a:pPr lvl="1"/>
            <a:r>
              <a:rPr lang="en-US" sz="2300" dirty="0"/>
              <a:t>Washoe County authorizes projects funded with fuel tax</a:t>
            </a:r>
          </a:p>
          <a:p>
            <a:pPr lvl="1"/>
            <a:r>
              <a:rPr lang="en-US" sz="2300" dirty="0" err="1"/>
              <a:t>Interlocal</a:t>
            </a:r>
            <a:r>
              <a:rPr lang="en-US" sz="2300" dirty="0"/>
              <a:t> Cooperative Agreement (ICA) executed for implementation</a:t>
            </a:r>
          </a:p>
          <a:p>
            <a:pPr lvl="1"/>
            <a:endParaRPr lang="en-US" sz="2300" dirty="0"/>
          </a:p>
          <a:p>
            <a:pPr lvl="2"/>
            <a:endParaRPr lang="en-US" sz="19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410200" y="1752600"/>
            <a:ext cx="34290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Insert RTP map here of all projects 2017-2040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42" y="1331762"/>
            <a:ext cx="4222658" cy="53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602"/>
            <a:ext cx="8229600" cy="1143000"/>
          </a:xfrm>
        </p:spPr>
        <p:txBody>
          <a:bodyPr/>
          <a:lstStyle/>
          <a:p>
            <a:r>
              <a:rPr lang="en-US" dirty="0"/>
              <a:t>Fuel Tax used for Streets &amp; Highways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7B94-BFD6-4B46-B488-56DC77A16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76400"/>
            <a:ext cx="77724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RTC evaluates and approves fuel tax funded projects in terms of the criteria in NRS 373.140(2):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priorities established by the Regional Transportation Plan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relation of the proposed work to other projects already constructed or authorized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relative need for the project in comparison to others proposed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money available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Board of County Commissioners then authorizes the projects. NRS 373.140(2)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300" b="1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alibri"/>
              </a:rPr>
              <a:t>ICA’s approved at City Council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803625"/>
            <a:ext cx="1752600" cy="18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F_RTC MPO logo for letter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880"/>
            <a:ext cx="8153400" cy="121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49049"/>
              </p:ext>
            </p:extLst>
          </p:nvPr>
        </p:nvGraphicFramePr>
        <p:xfrm>
          <a:off x="228600" y="1066800"/>
          <a:ext cx="8382000" cy="5715005"/>
        </p:xfrm>
        <a:graphic>
          <a:graphicData uri="http://schemas.openxmlformats.org/drawingml/2006/table">
            <a:tbl>
              <a:tblPr/>
              <a:tblGrid>
                <a:gridCol w="2903236">
                  <a:extLst>
                    <a:ext uri="{9D8B030D-6E8A-4147-A177-3AD203B41FA5}">
                      <a16:colId xmlns:a16="http://schemas.microsoft.com/office/drawing/2014/main" val="2192009452"/>
                    </a:ext>
                  </a:extLst>
                </a:gridCol>
                <a:gridCol w="1478319">
                  <a:extLst>
                    <a:ext uri="{9D8B030D-6E8A-4147-A177-3AD203B41FA5}">
                      <a16:colId xmlns:a16="http://schemas.microsoft.com/office/drawing/2014/main" val="1955240742"/>
                    </a:ext>
                  </a:extLst>
                </a:gridCol>
                <a:gridCol w="1864286">
                  <a:extLst>
                    <a:ext uri="{9D8B030D-6E8A-4147-A177-3AD203B41FA5}">
                      <a16:colId xmlns:a16="http://schemas.microsoft.com/office/drawing/2014/main" val="2615228455"/>
                    </a:ext>
                  </a:extLst>
                </a:gridCol>
                <a:gridCol w="1136048">
                  <a:extLst>
                    <a:ext uri="{9D8B030D-6E8A-4147-A177-3AD203B41FA5}">
                      <a16:colId xmlns:a16="http://schemas.microsoft.com/office/drawing/2014/main" val="3463248192"/>
                    </a:ext>
                  </a:extLst>
                </a:gridCol>
                <a:gridCol w="1000111">
                  <a:extLst>
                    <a:ext uri="{9D8B030D-6E8A-4147-A177-3AD203B41FA5}">
                      <a16:colId xmlns:a16="http://schemas.microsoft.com/office/drawing/2014/main" val="1284432424"/>
                    </a:ext>
                  </a:extLst>
                </a:gridCol>
              </a:tblGrid>
              <a:tr h="2572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PROJECTS FOR FY2020</a:t>
                      </a: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674165"/>
                  </a:ext>
                </a:extLst>
              </a:tr>
              <a:tr h="14600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06" marR="5506" marT="5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Prelim Project Est. Total</a:t>
                      </a:r>
                    </a:p>
                  </a:txBody>
                  <a:tcPr marL="5506" marR="5506" marT="5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Proposed Years of Construction</a:t>
                      </a:r>
                    </a:p>
                  </a:txBody>
                  <a:tcPr marL="5506" marR="5506" marT="5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 Phase</a:t>
                      </a:r>
                    </a:p>
                  </a:txBody>
                  <a:tcPr marL="5506" marR="5506" marT="5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ICA Required </a:t>
                      </a:r>
                    </a:p>
                  </a:txBody>
                  <a:tcPr marL="5506" marR="5506" marT="5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615959"/>
                  </a:ext>
                </a:extLst>
              </a:tr>
              <a:tr h="146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Dollars</a:t>
                      </a:r>
                    </a:p>
                  </a:txBody>
                  <a:tcPr marL="5506" marR="5506" marT="5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Calendar Year</a:t>
                      </a:r>
                    </a:p>
                  </a:txBody>
                  <a:tcPr marL="5506" marR="5506" marT="5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FY 2020</a:t>
                      </a:r>
                    </a:p>
                  </a:txBody>
                  <a:tcPr marL="5506" marR="5506" marT="5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Jurisdiction</a:t>
                      </a:r>
                    </a:p>
                  </a:txBody>
                  <a:tcPr marL="5506" marR="5506" marT="5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105925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FOREST STREET BIKE FACILITY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$4,100,000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647617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LEMMON DRIVE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$15,300,000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2023-2024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COR,County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713991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SPAGHETTI BOWL (SBX)*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$150,000,000*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2019-2022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Design, Construction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NDOT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118320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SPARKS BLVD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$57,800,000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594114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STREET IMPROVEMENTS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$4,400,000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661647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4th STREET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$8,000,000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951401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 Preventative Maintenance (2019/2020)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$7,500,000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Design, Construction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917782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 Roadway Reconstruction Projects (2019/2020)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$8,500,000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Design, Construction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14758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 SPOT 9 INTERSECTION IMPROVEMENTS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$3,500,000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Design, Construction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594120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TRAFFIC MANAGEMENT PROGRAM/ITS/LiDAR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$1,450,000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Design, Construction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20687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 ACCESS TRANSIT/PEDESTRIAN CONNECTIVITY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$2,000,000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Design, Construction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218606"/>
                  </a:ext>
                </a:extLst>
              </a:tr>
              <a:tr h="14600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01622"/>
                  </a:ext>
                </a:extLst>
              </a:tr>
              <a:tr h="1460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Programs</a:t>
                      </a: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75879"/>
                  </a:ext>
                </a:extLst>
              </a:tr>
              <a:tr h="1460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Projects</a:t>
                      </a: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197287"/>
                  </a:ext>
                </a:extLst>
              </a:tr>
              <a:tr h="21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RTC Funding to be $30M Total over 3 Fiscal Years</a:t>
                      </a: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6" marR="5506" marT="55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52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7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1187" b="15170"/>
          <a:stretch>
            <a:fillRect/>
          </a:stretch>
        </p:blipFill>
        <p:spPr bwMode="auto">
          <a:xfrm>
            <a:off x="-1905000" y="-76200"/>
            <a:ext cx="1221105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62" y="273865"/>
            <a:ext cx="2314093" cy="2565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4014" r="13842" b="31480"/>
          <a:stretch/>
        </p:blipFill>
        <p:spPr>
          <a:xfrm>
            <a:off x="533400" y="36360"/>
            <a:ext cx="5638800" cy="6654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4400" y="5767828"/>
            <a:ext cx="441960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Projects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1187" b="15170"/>
          <a:stretch>
            <a:fillRect/>
          </a:stretch>
        </p:blipFill>
        <p:spPr bwMode="auto">
          <a:xfrm>
            <a:off x="-1905000" y="-76200"/>
            <a:ext cx="12211050" cy="6905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53" y="2057400"/>
            <a:ext cx="2314093" cy="2565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4259" r="13622" b="31357"/>
          <a:stretch/>
        </p:blipFill>
        <p:spPr>
          <a:xfrm>
            <a:off x="0" y="40736"/>
            <a:ext cx="5715000" cy="66717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40736"/>
            <a:ext cx="4724400" cy="17526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Existing Projects and Programs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6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Selection Process for Pavement Preservation Program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25"/>
            <a:ext cx="9144000" cy="609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1950720"/>
            <a:ext cx="8458200" cy="39941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686800" cy="3352800"/>
          </a:xfrm>
          <a:noFill/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RTC follows a performance-based, data-driven planning process: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Group category included in RTP for pavement preservation 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($16m in FY 2020)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Pavement condition data provided by jurisdictions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Projects prioritized based on pavement condition and traffic volumes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Pavement Preservation team recommends a project list</a:t>
            </a:r>
          </a:p>
          <a:p>
            <a:pPr lvl="2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Team includes staff from Reno, Sparks, Washoe County, and RTC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701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Selection Process for Bicycle, Pedestrian &amp; ADA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7B94-BFD6-4B46-B488-56DC77A16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381000" y="1524000"/>
            <a:ext cx="5867400" cy="54864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b="1" dirty="0"/>
              <a:t>RTC implements a performance-based, data-driven planning process:</a:t>
            </a:r>
          </a:p>
          <a:p>
            <a:pPr lvl="1"/>
            <a:r>
              <a:rPr lang="en-US" sz="2000" dirty="0"/>
              <a:t>Group category included in RTP for smaller bike/</a:t>
            </a:r>
            <a:r>
              <a:rPr lang="en-US" sz="2000" dirty="0" err="1"/>
              <a:t>ped</a:t>
            </a:r>
            <a:r>
              <a:rPr lang="en-US" sz="2000" dirty="0"/>
              <a:t>/ADA projects</a:t>
            </a:r>
          </a:p>
          <a:p>
            <a:pPr lvl="1"/>
            <a:r>
              <a:rPr lang="en-US" sz="2000" dirty="0"/>
              <a:t>Projects identified and prioritized in the Bicycle and Pedestrian Master Plan</a:t>
            </a:r>
          </a:p>
          <a:p>
            <a:pPr lvl="2"/>
            <a:r>
              <a:rPr lang="en-US" sz="1600" dirty="0"/>
              <a:t>Identified in an existing plan</a:t>
            </a:r>
          </a:p>
          <a:p>
            <a:pPr lvl="2"/>
            <a:r>
              <a:rPr lang="en-US" sz="1600" dirty="0"/>
              <a:t>Located on regional road or connect to existing facility</a:t>
            </a:r>
          </a:p>
          <a:p>
            <a:pPr lvl="2"/>
            <a:r>
              <a:rPr lang="en-US" sz="1600" dirty="0"/>
              <a:t>Eliminate gap in connectivity</a:t>
            </a:r>
          </a:p>
          <a:p>
            <a:pPr lvl="2"/>
            <a:r>
              <a:rPr lang="en-US" sz="1600" dirty="0"/>
              <a:t>Connect to transit</a:t>
            </a:r>
          </a:p>
          <a:p>
            <a:pPr lvl="2"/>
            <a:r>
              <a:rPr lang="en-US" sz="1600" dirty="0"/>
              <a:t>Located near essential services (school, social services,</a:t>
            </a:r>
          </a:p>
          <a:p>
            <a:pPr marL="914400" lvl="2" indent="0">
              <a:buNone/>
            </a:pPr>
            <a:r>
              <a:rPr lang="en-US" sz="1600" dirty="0"/>
              <a:t>    affordable housing, medical services)</a:t>
            </a:r>
          </a:p>
          <a:p>
            <a:pPr lvl="2"/>
            <a:r>
              <a:rPr lang="en-US" sz="1600" dirty="0"/>
              <a:t>High density area</a:t>
            </a:r>
          </a:p>
          <a:p>
            <a:pPr lvl="2"/>
            <a:r>
              <a:rPr lang="en-US" sz="1600" dirty="0"/>
              <a:t>Constructability</a:t>
            </a:r>
          </a:p>
          <a:p>
            <a:pPr lvl="1"/>
            <a:endParaRPr lang="en-US" sz="2000" dirty="0"/>
          </a:p>
          <a:p>
            <a:pPr lvl="1"/>
            <a:endParaRPr lang="en-US" sz="24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43030" y="4191000"/>
            <a:ext cx="3373967" cy="2530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10176"/>
          <a:stretch/>
        </p:blipFill>
        <p:spPr>
          <a:xfrm rot="5400000">
            <a:off x="5958413" y="1056216"/>
            <a:ext cx="2743200" cy="33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29515</TotalTime>
  <Words>621</Words>
  <Application>Microsoft Office PowerPoint</Application>
  <PresentationFormat>On-screen Show (4:3)</PresentationFormat>
  <Paragraphs>156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Britannic Bold</vt:lpstr>
      <vt:lpstr>Calibri</vt:lpstr>
      <vt:lpstr>Calibri Light</vt:lpstr>
      <vt:lpstr>Futura PT Bold</vt:lpstr>
      <vt:lpstr>Helvetica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Project Implementation Process</vt:lpstr>
      <vt:lpstr>Fuel Tax used for Streets &amp; Highways</vt:lpstr>
      <vt:lpstr>PowerPoint Presentation</vt:lpstr>
      <vt:lpstr>PowerPoint Presentation</vt:lpstr>
      <vt:lpstr>PowerPoint Presentation</vt:lpstr>
      <vt:lpstr>Project Selection Process for Pavement Preservation Program</vt:lpstr>
      <vt:lpstr>Project Selection Process for Bicycle, Pedestrian &amp; ADA Projects</vt:lpstr>
      <vt:lpstr>PowerPoint Presentation</vt:lpstr>
      <vt:lpstr>Traffic Engineering Project Selection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Cummings</dc:creator>
  <cp:lastModifiedBy>Hunderman, Lisa</cp:lastModifiedBy>
  <cp:revision>223</cp:revision>
  <cp:lastPrinted>2019-04-01T20:32:37Z</cp:lastPrinted>
  <dcterms:created xsi:type="dcterms:W3CDTF">2016-03-07T19:04:15Z</dcterms:created>
  <dcterms:modified xsi:type="dcterms:W3CDTF">2019-05-06T15:45:45Z</dcterms:modified>
</cp:coreProperties>
</file>